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4"/>
  </p:notesMasterIdLst>
  <p:handoutMasterIdLst>
    <p:handoutMasterId r:id="rId25"/>
  </p:handoutMasterIdLst>
  <p:sldIdLst>
    <p:sldId id="335" r:id="rId6"/>
    <p:sldId id="258" r:id="rId7"/>
    <p:sldId id="379" r:id="rId8"/>
    <p:sldId id="326" r:id="rId9"/>
    <p:sldId id="381" r:id="rId10"/>
    <p:sldId id="382" r:id="rId11"/>
    <p:sldId id="389" r:id="rId12"/>
    <p:sldId id="390" r:id="rId13"/>
    <p:sldId id="391" r:id="rId14"/>
    <p:sldId id="380" r:id="rId15"/>
    <p:sldId id="383" r:id="rId16"/>
    <p:sldId id="392" r:id="rId17"/>
    <p:sldId id="393" r:id="rId18"/>
    <p:sldId id="394" r:id="rId19"/>
    <p:sldId id="395" r:id="rId20"/>
    <p:sldId id="396" r:id="rId21"/>
    <p:sldId id="388" r:id="rId22"/>
    <p:sldId id="302" r:id="rId2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0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3572B30-8B76-4CE9-98BB-132917599F3E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454C185-559F-4C31-8884-E91D9D7D8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0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F6951-ECCC-428F-8276-C14AE5238D5D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69454-7241-4230-B67B-F902D897C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0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69454-7241-4230-B67B-F902D897CC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9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Image" r:id="rId3" imgW="10209524" imgH="1815873" progId="">
                  <p:embed/>
                </p:oleObj>
              </mc:Choice>
              <mc:Fallback>
                <p:oleObj name="Image" r:id="rId3" imgW="10209524" imgH="1815873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" y="2393950"/>
                        <a:ext cx="9077325" cy="181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3089" name="Rectangle 17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3093" name="AutoShape 21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Freeform 22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23"/>
            <p:cNvSpPr>
              <a:spLocks/>
            </p:cNvSpPr>
            <p:nvPr userDrawn="1"/>
          </p:nvSpPr>
          <p:spPr bwMode="gray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24"/>
            <p:cNvSpPr>
              <a:spLocks/>
            </p:cNvSpPr>
            <p:nvPr userDrawn="1"/>
          </p:nvSpPr>
          <p:spPr bwMode="gray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25"/>
            <p:cNvSpPr>
              <a:spLocks/>
            </p:cNvSpPr>
            <p:nvPr userDrawn="1"/>
          </p:nvSpPr>
          <p:spPr bwMode="gray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762000" y="990600"/>
            <a:ext cx="7772400" cy="1066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0E317C-0E93-4AD7-B574-66C041BEC449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3099" name="Picture 27" descr="Untitled-1 copy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</p:spPr>
        </p:pic>
        <p:pic>
          <p:nvPicPr>
            <p:cNvPr id="3100" name="Picture 28" descr="Untitled-1 copy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</p:spPr>
        </p:pic>
        <p:pic>
          <p:nvPicPr>
            <p:cNvPr id="3101" name="Picture 29" descr="Untitled-1 copy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6174D-3561-4246-9A90-E312B2B32E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0514B-6E6F-4696-8440-284751D580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45E28-7C5E-43E6-AE7C-73EE71D7E5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0092A-9B03-462B-9324-6232638D63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881F7-10D9-4B89-B7AA-E21D459BED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904E1-621E-4777-B7F9-36986C783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0D93A-6A4F-4B30-A0A2-BD7204A30D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EFE2D-CC13-4133-AE06-0D10A42384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C4385-2B53-44FC-9333-EEA6E2EEB8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EE99A-5A1F-4F76-9114-27BC414F35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94982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0B8322C2-AFD3-48D2-8E18-6DCF3C40FC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0" y="285750"/>
            <a:ext cx="9156700" cy="911225"/>
            <a:chOff x="-1" y="196"/>
            <a:chExt cx="5768" cy="635"/>
          </a:xfrm>
        </p:grpSpPr>
        <p:sp>
          <p:nvSpPr>
            <p:cNvPr id="1036" name="Rectangle 12"/>
            <p:cNvSpPr>
              <a:spLocks noChangeArrowheads="1"/>
            </p:cNvSpPr>
            <p:nvPr userDrawn="1"/>
          </p:nvSpPr>
          <p:spPr bwMode="gray">
            <a:xfrm>
              <a:off x="1" y="196"/>
              <a:ext cx="5766" cy="63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 flipH="1" flipV="1">
              <a:off x="2265" y="196"/>
              <a:ext cx="3497" cy="226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4"/>
            <p:cNvSpPr>
              <a:spLocks/>
            </p:cNvSpPr>
            <p:nvPr userDrawn="1"/>
          </p:nvSpPr>
          <p:spPr bwMode="gray">
            <a:xfrm>
              <a:off x="-1" y="513"/>
              <a:ext cx="3702" cy="311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0"/>
            <a:ext cx="9144000" cy="2413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12700" y="1235075"/>
            <a:ext cx="9132888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41" name="Picture 17" descr="Untitled-1 cop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252413" y="382588"/>
            <a:ext cx="720725" cy="720725"/>
          </a:xfrm>
          <a:prstGeom prst="rect">
            <a:avLst/>
          </a:prstGeom>
          <a:noFill/>
        </p:spPr>
      </p:pic>
      <p:pic>
        <p:nvPicPr>
          <p:cNvPr id="1042" name="Picture 18" descr="Untitled-1 cop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973138" y="765175"/>
            <a:ext cx="358775" cy="3587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084DD3-B5F4-4483-BBFB-113CAF9C820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3" descr="C:\Documents and Settings\Admin\Desktop\bismillah blu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441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762000"/>
            <a:ext cx="91440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Research Title</a:t>
            </a:r>
            <a:endParaRPr lang="en-US" sz="3200" b="1" dirty="0"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495799"/>
            <a:ext cx="2895600" cy="1749425"/>
          </a:xfrm>
        </p:spPr>
        <p:txBody>
          <a:bodyPr/>
          <a:lstStyle/>
          <a:p>
            <a:pPr algn="l"/>
            <a:r>
              <a:rPr lang="en-US" sz="2000" b="1" dirty="0" smtClean="0">
                <a:latin typeface="Calibri" pitchFamily="34" charset="0"/>
              </a:rPr>
              <a:t>Scholar Name:</a:t>
            </a:r>
            <a:endParaRPr lang="en-US" sz="2000" b="1" dirty="0">
              <a:latin typeface="Calibri" pitchFamily="34" charset="0"/>
            </a:endParaRPr>
          </a:p>
          <a:p>
            <a:pPr algn="l"/>
            <a:r>
              <a:rPr lang="en-US" sz="2000" dirty="0" smtClean="0">
                <a:latin typeface="Calibri" pitchFamily="34" charset="0"/>
              </a:rPr>
              <a:t>Name</a:t>
            </a:r>
            <a:endParaRPr lang="en-US" sz="2000" dirty="0">
              <a:latin typeface="Calibri" pitchFamily="34" charset="0"/>
            </a:endParaRPr>
          </a:p>
          <a:p>
            <a:pPr algn="l"/>
            <a:r>
              <a:rPr lang="en-US" sz="2000" b="1" dirty="0">
                <a:latin typeface="Calibri" pitchFamily="34" charset="0"/>
              </a:rPr>
              <a:t>Scholar </a:t>
            </a:r>
            <a:r>
              <a:rPr lang="en-US" sz="2000" b="1" dirty="0" smtClean="0">
                <a:latin typeface="Calibri" pitchFamily="34" charset="0"/>
              </a:rPr>
              <a:t>Registration No:</a:t>
            </a:r>
            <a:endParaRPr lang="en-US" sz="2000" dirty="0">
              <a:latin typeface="Calibri" pitchFamily="34" charset="0"/>
            </a:endParaRPr>
          </a:p>
          <a:p>
            <a:pPr algn="l"/>
            <a:r>
              <a:rPr lang="en-US" sz="2000" dirty="0" smtClean="0">
                <a:latin typeface="Calibri" pitchFamily="34" charset="0"/>
              </a:rPr>
              <a:t>Registration Number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7179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485030"/>
            <a:ext cx="1676400" cy="16764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ltGray">
          <a:xfrm>
            <a:off x="152400" y="18288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Supervisor</a:t>
            </a:r>
            <a:r>
              <a:rPr kumimoji="0" lang="en-US" sz="2400" b="1" i="1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Name: ABC</a:t>
            </a:r>
            <a:endParaRPr kumimoji="0" lang="en-US" sz="20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0E317C-0E93-4AD7-B574-66C041BEC44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5410200" y="4495799"/>
            <a:ext cx="35814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sz="2000" b="1" kern="0" dirty="0">
                <a:latin typeface="Calibri" pitchFamily="34" charset="0"/>
              </a:rPr>
              <a:t>Program &amp; Semester:</a:t>
            </a:r>
          </a:p>
          <a:p>
            <a:pPr algn="l"/>
            <a:r>
              <a:rPr lang="en-US" sz="2000" kern="0" dirty="0">
                <a:latin typeface="Calibri" pitchFamily="34" charset="0"/>
              </a:rPr>
              <a:t>?</a:t>
            </a:r>
          </a:p>
          <a:p>
            <a:pPr algn="l"/>
            <a:r>
              <a:rPr lang="en-US" sz="2000" b="1" kern="0" dirty="0">
                <a:latin typeface="Calibri" pitchFamily="34" charset="0"/>
              </a:rPr>
              <a:t>Session:</a:t>
            </a:r>
          </a:p>
          <a:p>
            <a:pPr algn="l"/>
            <a:r>
              <a:rPr lang="en-US" sz="2000" kern="0" dirty="0">
                <a:latin typeface="Calibri" pitchFamily="34" charset="0"/>
              </a:rPr>
              <a:t>?</a:t>
            </a: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ltGray">
          <a:xfrm>
            <a:off x="76200" y="152400"/>
            <a:ext cx="8915400" cy="66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Proposal Defense</a:t>
            </a:r>
            <a:endParaRPr kumimoji="0" lang="en-US" sz="2800" b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ltGray">
          <a:xfrm>
            <a:off x="76200" y="6084579"/>
            <a:ext cx="8915400" cy="66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Department of Computer Sciences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Alhamd </a:t>
            </a:r>
            <a:r>
              <a:rPr kumimoji="0" lang="en-US" sz="2000" b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Islamic University, Quetta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Table of Contents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229239"/>
              </p:ext>
            </p:extLst>
          </p:nvPr>
        </p:nvGraphicFramePr>
        <p:xfrm>
          <a:off x="457200" y="1396994"/>
          <a:ext cx="8382001" cy="4927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6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3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492">
                <a:tc>
                  <a:txBody>
                    <a:bodyPr/>
                    <a:lstStyle/>
                    <a:p>
                      <a:r>
                        <a:rPr lang="en-US" dirty="0"/>
                        <a:t>S#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Slide#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Introduction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Problem Statements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Objectives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Questions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Significance of the Study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Limitation of the Study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Literature Review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Methodology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Design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Population and Sampling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2250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Work Plan – Timeline Chart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20198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References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470543"/>
                  </a:ext>
                </a:extLst>
              </a:tr>
              <a:tr h="34970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Q &amp; 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769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337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Introduction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smtClean="0">
                <a:latin typeface="Calibri" pitchFamily="34" charset="0"/>
              </a:rPr>
              <a:t>?</a:t>
            </a:r>
          </a:p>
          <a:p>
            <a:pPr lvl="0" algn="just"/>
            <a:endParaRPr lang="en-US" sz="3200" dirty="0">
              <a:latin typeface="Calibri" pitchFamily="34" charset="0"/>
            </a:endParaRPr>
          </a:p>
          <a:p>
            <a:pPr lvl="0" algn="just"/>
            <a:endParaRPr lang="en-US" sz="3200" dirty="0" smtClean="0">
              <a:latin typeface="Calibri" pitchFamily="34" charset="0"/>
            </a:endParaRPr>
          </a:p>
          <a:p>
            <a:pPr lvl="0" algn="just"/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>
                <a:latin typeface="Calibri" pitchFamily="34" charset="0"/>
              </a:rPr>
              <a:t>Background or introduction section provides a description of the basic facts and importance of the research area - What is your research area, the motivation of research, and how </a:t>
            </a:r>
            <a:r>
              <a:rPr lang="en-US" sz="2800" i="1" dirty="0" smtClean="0">
                <a:latin typeface="Calibri" pitchFamily="34" charset="0"/>
              </a:rPr>
              <a:t>important?</a:t>
            </a:r>
            <a:endParaRPr lang="en-US" sz="2800" i="1" dirty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256797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Problem </a:t>
            </a:r>
            <a:r>
              <a:rPr lang="en-US" dirty="0" smtClean="0">
                <a:latin typeface="Calibri" pitchFamily="34" charset="0"/>
              </a:rPr>
              <a:t>Statements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>
                <a:latin typeface="Calibri" pitchFamily="34" charset="0"/>
              </a:rPr>
              <a:t>Problem statement provides a clear and concise description of the issues that need to be addressed - What is the specific problem in that research area that you will </a:t>
            </a:r>
            <a:r>
              <a:rPr lang="en-US" sz="2800" i="1" dirty="0" smtClean="0">
                <a:latin typeface="Calibri" pitchFamily="34" charset="0"/>
              </a:rPr>
              <a:t>address.</a:t>
            </a:r>
            <a:endParaRPr lang="en-US" sz="2800" i="1" dirty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368963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Research </a:t>
            </a:r>
            <a:r>
              <a:rPr lang="en-US" dirty="0" smtClean="0">
                <a:latin typeface="Calibri" pitchFamily="34" charset="0"/>
              </a:rPr>
              <a:t>Objectives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>
                <a:latin typeface="Calibri" pitchFamily="34" charset="0"/>
              </a:rPr>
              <a:t>Objectives provide a list of goals that will be achieved through the proposed research – What are the benefits/impact (e.g. better understanding, improved productivity …) that will be generated if the research problem is answered?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3466117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Research Questions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itchFamily="34" charset="0"/>
            </a:endParaRPr>
          </a:p>
          <a:p>
            <a:pPr lvl="0" algn="just"/>
            <a:endParaRPr lang="en-US" sz="3200" dirty="0" smtClean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1250393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Significance of the Study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itchFamily="34" charset="0"/>
            </a:endParaRPr>
          </a:p>
          <a:p>
            <a:pPr lvl="0" algn="just"/>
            <a:endParaRPr lang="en-US" sz="3200" dirty="0" smtClean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420257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Limitation of the Study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 smtClean="0">
              <a:latin typeface="Calibri" pitchFamily="34" charset="0"/>
            </a:endParaRPr>
          </a:p>
          <a:p>
            <a:pPr lvl="0" algn="just"/>
            <a:endParaRPr lang="en-US" sz="3200" dirty="0" smtClean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1492564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962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Literature Review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 smtClean="0">
                <a:latin typeface="Calibri" pitchFamily="34" charset="0"/>
              </a:rPr>
              <a:t>Literature review </a:t>
            </a:r>
            <a:r>
              <a:rPr lang="en-US" sz="2800" i="1" dirty="0">
                <a:latin typeface="Calibri" pitchFamily="34" charset="0"/>
              </a:rPr>
              <a:t>provide a summary of previous related research on the research problem and their strength and weakness and a justification of your research - What is known/what have been done by others? And, why your research is still necessary?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2582126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Research </a:t>
            </a:r>
            <a:r>
              <a:rPr lang="en-US" dirty="0" smtClean="0">
                <a:latin typeface="Calibri" pitchFamily="34" charset="0"/>
              </a:rPr>
              <a:t>Methodology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04800" y="16002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1</a:t>
            </a:r>
            <a:endParaRPr lang="en-US" sz="3200" dirty="0">
              <a:latin typeface="Calibri" pitchFamily="34" charset="0"/>
            </a:endParaRP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2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itchFamily="34" charset="0"/>
              </a:rPr>
              <a:t>3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Calibri" pitchFamily="34" charset="0"/>
              </a:rPr>
              <a:t>4</a:t>
            </a:r>
          </a:p>
          <a:p>
            <a:pPr marL="457200" lvl="0" indent="-457200" algn="just">
              <a:buFont typeface="Wingdings" panose="05000000000000000000" pitchFamily="2" charset="2"/>
              <a:buChar char="Ø"/>
            </a:pPr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>
                <a:latin typeface="Calibri" pitchFamily="34" charset="0"/>
              </a:rPr>
              <a:t>Research methodology defines the research methods and logic steps -What to do and how to solve the problem and achieve proposed objectives? Which research methods (e.g. survey, modeling, case study …) will be used? Attach a project schedule table, if necessary.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345441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Research </a:t>
            </a:r>
            <a:r>
              <a:rPr lang="en-US" dirty="0" smtClean="0">
                <a:latin typeface="Calibri" pitchFamily="34" charset="0"/>
              </a:rPr>
              <a:t>Design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04800" y="16002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>
                <a:latin typeface="Calibri" pitchFamily="34" charset="0"/>
              </a:rPr>
              <a:t>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81083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Population and Sampling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04800" y="16002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smtClean="0">
                <a:latin typeface="Calibri" pitchFamily="34" charset="0"/>
              </a:rPr>
              <a:t>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15546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Data Collection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04800" y="16002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smtClean="0">
                <a:latin typeface="Calibri" pitchFamily="34" charset="0"/>
              </a:rPr>
              <a:t>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2741120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Data Analysis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04800" y="16002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smtClean="0">
                <a:latin typeface="Calibri" pitchFamily="34" charset="0"/>
              </a:rPr>
              <a:t>?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4215021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 smtClean="0">
                <a:latin typeface="Calibri" pitchFamily="34" charset="0"/>
              </a:rPr>
              <a:t>Work Plan – Timeline Chart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072600"/>
              </p:ext>
            </p:extLst>
          </p:nvPr>
        </p:nvGraphicFramePr>
        <p:xfrm>
          <a:off x="1524000" y="1397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69427825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577204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07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2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7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8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64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61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973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295400" y="274638"/>
            <a:ext cx="7620000" cy="868362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References</a:t>
            </a:r>
            <a:endParaRPr lang="en-US" b="1" dirty="0"/>
          </a:p>
        </p:txBody>
      </p:sp>
      <p:pic>
        <p:nvPicPr>
          <p:cNvPr id="7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" cy="8763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881F7-10D9-4B89-B7AA-E21D459BED5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381000" y="1676400"/>
            <a:ext cx="8610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smtClean="0">
                <a:latin typeface="Calibri" pitchFamily="34" charset="0"/>
              </a:rPr>
              <a:t>?</a:t>
            </a:r>
          </a:p>
          <a:p>
            <a:pPr lvl="0" algn="just"/>
            <a:endParaRPr lang="en-US" sz="3200" dirty="0">
              <a:latin typeface="Calibri" pitchFamily="34" charset="0"/>
            </a:endParaRPr>
          </a:p>
          <a:p>
            <a:pPr lvl="0" algn="just"/>
            <a:r>
              <a:rPr lang="en-US" sz="2800" i="1" dirty="0">
                <a:latin typeface="Calibri" pitchFamily="34" charset="0"/>
              </a:rPr>
              <a:t>All factual material that is not original with you must be accompanied by a reference to its source. Please use </a:t>
            </a:r>
            <a:r>
              <a:rPr lang="en-US" sz="2800" i="1" dirty="0" smtClean="0">
                <a:latin typeface="Calibri" pitchFamily="34" charset="0"/>
              </a:rPr>
              <a:t>APA </a:t>
            </a:r>
            <a:r>
              <a:rPr lang="en-US" sz="2800" i="1" dirty="0">
                <a:latin typeface="Calibri" pitchFamily="34" charset="0"/>
              </a:rPr>
              <a:t>guideline on reference and citation </a:t>
            </a:r>
            <a:r>
              <a:rPr lang="en-US" sz="2800" i="1" dirty="0" smtClean="0">
                <a:latin typeface="Calibri" pitchFamily="34" charset="0"/>
              </a:rPr>
              <a:t>style.</a:t>
            </a:r>
            <a:endParaRPr lang="en-US" sz="2800" i="1" dirty="0">
              <a:latin typeface="Calibri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 bwMode="auto">
          <a:xfrm>
            <a:off x="0" y="0"/>
            <a:ext cx="2514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Alhamd Islamic University</a:t>
            </a:r>
          </a:p>
        </p:txBody>
      </p:sp>
    </p:spTree>
    <p:extLst>
      <p:ext uri="{BB962C8B-B14F-4D97-AF65-F5344CB8AC3E}">
        <p14:creationId xmlns:p14="http://schemas.microsoft.com/office/powerpoint/2010/main" val="234391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2362200"/>
          </a:xfrm>
        </p:spPr>
        <p:txBody>
          <a:bodyPr/>
          <a:lstStyle/>
          <a:p>
            <a:r>
              <a:rPr lang="en-US" sz="7200" dirty="0">
                <a:latin typeface="Algerian" pitchFamily="82" charset="0"/>
              </a:rPr>
              <a:t>Q &amp; A</a:t>
            </a:r>
            <a:endParaRPr lang="en-US" sz="4000" dirty="0">
              <a:latin typeface="Algerian" pitchFamily="82" charset="0"/>
            </a:endParaRPr>
          </a:p>
        </p:txBody>
      </p:sp>
      <p:pic>
        <p:nvPicPr>
          <p:cNvPr id="7179" name="Picture 11" descr="C:\Documents and Settings\Admin\Desktop\Desk 2015\aiu logo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343400"/>
            <a:ext cx="1714500" cy="1714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6019800" y="5943600"/>
            <a:ext cx="2438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ALHAMD Islamic University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0E317C-0E93-4AD7-B574-66C041BEC44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4732640"/>
            <a:ext cx="4572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latin typeface="Calibri" pitchFamily="34" charset="0"/>
              </a:rPr>
              <a:t>Scholar Name:</a:t>
            </a:r>
            <a:endParaRPr lang="en-US" sz="2000" b="1" dirty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Scholar Name</a:t>
            </a:r>
          </a:p>
          <a:p>
            <a:endParaRPr lang="en-US" sz="2000" dirty="0">
              <a:latin typeface="Calibri" pitchFamily="34" charset="0"/>
            </a:endParaRPr>
          </a:p>
          <a:p>
            <a:r>
              <a:rPr lang="en-US" sz="2000" b="1" dirty="0" smtClean="0">
                <a:latin typeface="Calibri" pitchFamily="34" charset="0"/>
              </a:rPr>
              <a:t>Supervisor </a:t>
            </a:r>
          </a:p>
          <a:p>
            <a:r>
              <a:rPr lang="en-US" sz="2000" dirty="0" smtClean="0">
                <a:latin typeface="Calibri" pitchFamily="34" charset="0"/>
              </a:rPr>
              <a:t>Supervisor Name</a:t>
            </a:r>
            <a:endParaRPr lang="en-US" sz="2000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01136796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CACACA"/>
      </a:lt2>
      <a:accent1>
        <a:srgbClr val="0099CC"/>
      </a:accent1>
      <a:accent2>
        <a:srgbClr val="BFA907"/>
      </a:accent2>
      <a:accent3>
        <a:srgbClr val="FFFFFF"/>
      </a:accent3>
      <a:accent4>
        <a:srgbClr val="174578"/>
      </a:accent4>
      <a:accent5>
        <a:srgbClr val="AACAE2"/>
      </a:accent5>
      <a:accent6>
        <a:srgbClr val="AD9906"/>
      </a:accent6>
      <a:hlink>
        <a:srgbClr val="6E81E0"/>
      </a:hlink>
      <a:folHlink>
        <a:srgbClr val="009999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666699"/>
        </a:dk1>
        <a:lt1>
          <a:srgbClr val="FFFFFF"/>
        </a:lt1>
        <a:dk2>
          <a:srgbClr val="000000"/>
        </a:dk2>
        <a:lt2>
          <a:srgbClr val="CACACA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NumericAssetId xmlns="145c5697-5eb5-440b-b2f1-a8273fb59250" xsi:nil="true"/>
    <AssetType xmlns="145c5697-5eb5-440b-b2f1-a8273fb59250" xsi:nil="true"/>
    <Markets xmlns="145c5697-5eb5-440b-b2f1-a8273fb59250" xsi:nil="true"/>
    <AppVer xmlns="145c5697-5eb5-440b-b2f1-a8273fb59250" xsi:nil="true"/>
    <AuthoringAssetId xmlns="145c5697-5eb5-440b-b2f1-a8273fb59250" xsi:nil="true"/>
    <AssetId xmlns="145c5697-5eb5-440b-b2f1-a8273fb59250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OOFile" ma:contentTypeID="0x0101006025706CF4CD034688BEBAE97A2E701D020200C3831ACA17D8814887A164412888521E" ma:contentTypeVersion="7" ma:contentTypeDescription="Create a new document." ma:contentTypeScope="" ma:versionID="ed1fea5d08807278759d338940aa9e8f">
  <xsd:schema xmlns:xsd="http://www.w3.org/2001/XMLSchema" xmlns:xs="http://www.w3.org/2001/XMLSchema" xmlns:p="http://schemas.microsoft.com/office/2006/metadata/properties" xmlns:ns2="145c5697-5eb5-440b-b2f1-a8273fb59250" targetNamespace="http://schemas.microsoft.com/office/2006/metadata/properties" ma:root="true" ma:fieldsID="174e4b03d57b3d621fa064bbab783e99" ns2:_="">
    <xsd:import namespace="145c5697-5eb5-440b-b2f1-a8273fb59250"/>
    <xsd:element name="properties">
      <xsd:complexType>
        <xsd:sequence>
          <xsd:element name="documentManagement">
            <xsd:complexType>
              <xsd:all>
                <xsd:element ref="ns2:AssetId" minOccurs="0"/>
                <xsd:element ref="ns2:AuthoringAssetId" minOccurs="0"/>
                <xsd:element ref="ns2:AssetType" minOccurs="0"/>
                <xsd:element ref="ns2:Markets" minOccurs="0"/>
                <xsd:element ref="ns2:NumericAssetId" minOccurs="0"/>
                <xsd:element ref="ns2:AppV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5697-5eb5-440b-b2f1-a8273fb59250" elementFormDefault="qualified">
    <xsd:import namespace="http://schemas.microsoft.com/office/2006/documentManagement/types"/>
    <xsd:import namespace="http://schemas.microsoft.com/office/infopath/2007/PartnerControls"/>
    <xsd:element name="AssetId" ma:index="8" nillable="true" ma:displayName="AssetId" ma:indexed="true" ma:internalName="AssetId" ma:readOnly="false">
      <xsd:simpleType>
        <xsd:restriction base="dms:Text"/>
      </xsd:simpleType>
    </xsd:element>
    <xsd:element name="AuthoringAssetId" ma:index="9" nillable="true" ma:displayName="AuthoringAssetId" ma:indexed="true" ma:internalName="AuthoringAssetId" ma:readOnly="false">
      <xsd:simpleType>
        <xsd:restriction base="dms:Text"/>
      </xsd:simpleType>
    </xsd:element>
    <xsd:element name="AssetType" ma:index="10" nillable="true" ma:displayName="AssetType" ma:internalName="AssetType" ma:readOnly="false">
      <xsd:simpleType>
        <xsd:restriction base="dms:Text"/>
      </xsd:simpleType>
    </xsd:element>
    <xsd:element name="Markets" ma:index="11" nillable="true" ma:displayName="Markets" ma:internalName="Markets" ma:readOnly="false">
      <xsd:simpleType>
        <xsd:restriction base="dms:Text"/>
      </xsd:simpleType>
    </xsd:element>
    <xsd:element name="NumericAssetId" ma:index="12" nillable="true" ma:displayName="NumericAssetId" ma:indexed="true" ma:internalName="NumericAssetId" ma:readOnly="false">
      <xsd:simpleType>
        <xsd:restriction base="dms:Unknown"/>
      </xsd:simpleType>
    </xsd:element>
    <xsd:element name="AppVer" ma:index="13" nillable="true" ma:displayName="AppVer" ma:internalName="AppV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E7C7F6-3165-470B-A6CE-4DB751F516E1}">
  <ds:schemaRefs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145c5697-5eb5-440b-b2f1-a8273fb59250"/>
    <ds:schemaRef ds:uri="http://schemas.microsoft.com/office/2006/metadata/properti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E0BE0A-039D-401C-84CC-950ADC1AEA7C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DF5BCA28-9599-4DB2-8E24-422C0F20680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C7F41DE-AA34-4959-937B-D53EF5708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c5697-5eb5-440b-b2f1-a8273fb592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TS001136796</Template>
  <TotalTime>2788</TotalTime>
  <Words>475</Words>
  <Application>Microsoft Office PowerPoint</Application>
  <PresentationFormat>On-screen Show (4:3)</PresentationFormat>
  <Paragraphs>148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Algerian</vt:lpstr>
      <vt:lpstr>Arial</vt:lpstr>
      <vt:lpstr>Arial Black</vt:lpstr>
      <vt:lpstr>Calibri</vt:lpstr>
      <vt:lpstr>Cambria</vt:lpstr>
      <vt:lpstr>Wingdings</vt:lpstr>
      <vt:lpstr>TS001136796</vt:lpstr>
      <vt:lpstr>Image</vt:lpstr>
      <vt:lpstr>PowerPoint Presentation</vt:lpstr>
      <vt:lpstr>Research Title</vt:lpstr>
      <vt:lpstr>Table of Contents</vt:lpstr>
      <vt:lpstr>Introduction</vt:lpstr>
      <vt:lpstr>Problem Statements</vt:lpstr>
      <vt:lpstr>Research Objectives</vt:lpstr>
      <vt:lpstr>Research Questions</vt:lpstr>
      <vt:lpstr>Significance of the Study</vt:lpstr>
      <vt:lpstr>Limitation of the Study</vt:lpstr>
      <vt:lpstr>Literature Review</vt:lpstr>
      <vt:lpstr>Research Methodology</vt:lpstr>
      <vt:lpstr>Research Design</vt:lpstr>
      <vt:lpstr>Population and Sampling</vt:lpstr>
      <vt:lpstr>Data Collection</vt:lpstr>
      <vt:lpstr>Data Analysis</vt:lpstr>
      <vt:lpstr>Work Plan – Timeline Chart</vt:lpstr>
      <vt:lpstr>References</vt:lpstr>
      <vt:lpstr>Q &amp; A</vt:lpstr>
    </vt:vector>
  </TitlesOfParts>
  <Manager/>
  <Company>Version 5.1 build 2600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Defense</dc:title>
  <dc:subject/>
  <dc:creator>Syed Zaffar Iqbal</dc:creator>
  <cp:keywords/>
  <dc:description/>
  <cp:lastModifiedBy>User</cp:lastModifiedBy>
  <cp:revision>644</cp:revision>
  <dcterms:created xsi:type="dcterms:W3CDTF">2015-08-25T05:47:31Z</dcterms:created>
  <dcterms:modified xsi:type="dcterms:W3CDTF">2021-07-19T13:03:04Z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490681L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TS001136796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Sample presentation slides (Sliver droplets design)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EY001138790</vt:lpwstr>
  </property>
  <property fmtid="{D5CDD505-2E9C-101B-9397-08002B2CF9AE}" pid="21" name="SourceTitle">
    <vt:lpwstr>Sample presentation slides (Sliver droplets design)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66;#PowerPoint - Design Templt 2003;#64;#PowerPoint 2003;#67;#PowerPoint - Design Templt 12;#182;#Office XP;#65;#Microsoft Office PowerPoint 2007;#79;#Template 12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PublishStatusLookup">
    <vt:lpwstr>259161</vt:lpwstr>
  </property>
  <property fmtid="{D5CDD505-2E9C-101B-9397-08002B2CF9AE}" pid="34" name="TPClientViewer">
    <vt:lpwstr>Microsoft Office PowerPoint</vt:lpwstr>
  </property>
  <property fmtid="{D5CDD505-2E9C-101B-9397-08002B2CF9AE}" pid="35" name="TPComponent">
    <vt:lpwstr>PPTFiles</vt:lpwstr>
  </property>
  <property fmtid="{D5CDD505-2E9C-101B-9397-08002B2CF9AE}" pid="36" name="TPNamespace">
    <vt:lpwstr>POWERPNT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TP001136796</vt:lpwstr>
  </property>
  <property fmtid="{D5CDD505-2E9C-101B-9397-08002B2CF9AE}" pid="41" name="NumericAssetId">
    <vt:lpwstr/>
  </property>
  <property fmtid="{D5CDD505-2E9C-101B-9397-08002B2CF9AE}" pid="42" name="AppVer">
    <vt:lpwstr/>
  </property>
</Properties>
</file>